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8"/>
  </p:notesMasterIdLst>
  <p:sldIdLst>
    <p:sldId id="305" r:id="rId2"/>
    <p:sldId id="306" r:id="rId3"/>
    <p:sldId id="307" r:id="rId4"/>
    <p:sldId id="308" r:id="rId5"/>
    <p:sldId id="312" r:id="rId6"/>
    <p:sldId id="31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2" autoAdjust="0"/>
    <p:restoredTop sz="90929"/>
  </p:normalViewPr>
  <p:slideViewPr>
    <p:cSldViewPr>
      <p:cViewPr varScale="1">
        <p:scale>
          <a:sx n="68" d="100"/>
          <a:sy n="68" d="100"/>
        </p:scale>
        <p:origin x="11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85025-DA24-4268-9341-6B424C013C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pitchFamily="1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6F98CC21-4AAB-413D-B7E5-11EE03950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3A796-7CA0-4A10-A3D3-381C76D67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05F0-E0CC-4A2B-910F-503731D68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E3C582-DF38-43F2-BDE7-746A67D93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37ADF9-8C65-4E16-9FCB-56891BC41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E536-53E8-462F-8AD6-30A2189EB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ACC7-E7C0-4E98-893C-1277F4947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7DF3A-B4D4-47E1-A2B8-4A4BBDFF0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20F1-EEE6-4065-8B82-08385DED2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78D8-4D36-4DA8-9B1C-770EACEC4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6D30-2A8F-44F0-BCC6-7F2F7A4A7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9632-DF77-456B-931D-FC885AD7B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7FD4-76E2-4601-9F07-E9140BB14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+mn-ea"/>
              </a:defRPr>
            </a:lvl1pPr>
          </a:lstStyle>
          <a:p>
            <a:fld id="{4E0A22DE-E485-4C2B-9C7E-8AB19697DC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0"/>
            <a:ext cx="4572000" cy="3352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The Rise of </a:t>
            </a:r>
            <a:r>
              <a:rPr lang="en-US" sz="36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the age of absolutism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(1400’s-1700’s)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" y="0"/>
            <a:ext cx="3908240" cy="55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What is an Absolute Monarchy?</a:t>
            </a:r>
          </a:p>
          <a:p>
            <a:pPr lvl="1" algn="ctr">
              <a:buFontTx/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Absolute = All Powerful</a:t>
            </a:r>
          </a:p>
          <a:p>
            <a:pPr lvl="1" algn="ctr">
              <a:buFontTx/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Monarch = King or Queen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Arial"/>
              </a:rPr>
              <a:t>Absolute Monarch = An all-powerful king </a:t>
            </a:r>
            <a:r>
              <a:rPr lang="en-US" sz="3200" b="1" kern="0" dirty="0" smtClean="0">
                <a:solidFill>
                  <a:srgbClr val="FF0000"/>
                </a:solidFill>
                <a:latin typeface="Arial"/>
              </a:rPr>
              <a:t> </a:t>
            </a:r>
          </a:p>
          <a:p>
            <a:r>
              <a:rPr 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/>
              </a:rPr>
              <a:t>                                  </a:t>
            </a:r>
            <a:r>
              <a:rPr lang="en-US" sz="3200" b="1" kern="0" dirty="0" smtClean="0">
                <a:solidFill>
                  <a:srgbClr val="FF0000"/>
                </a:solidFill>
                <a:latin typeface="Arial"/>
              </a:rPr>
              <a:t>or </a:t>
            </a:r>
            <a:r>
              <a:rPr lang="en-US" sz="3200" b="1" kern="0" dirty="0" smtClean="0">
                <a:solidFill>
                  <a:srgbClr val="FF0000"/>
                </a:solidFill>
                <a:latin typeface="Arial"/>
              </a:rPr>
              <a:t>queen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85800" y="3614035"/>
            <a:ext cx="7467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Also, kings and queens handed their power down to their children.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3200" kern="0" dirty="0" smtClean="0">
              <a:solidFill>
                <a:srgbClr val="000000"/>
              </a:solidFill>
              <a:latin typeface="Arial"/>
            </a:endParaRPr>
          </a:p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It 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was a line of succession that stayed in the 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family.</a:t>
            </a: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Characteristics of Absolute Monarchs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8637" y="1722437"/>
            <a:ext cx="3535363" cy="5135563"/>
          </a:xfrm>
          <a:noFill/>
          <a:ln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267200" y="990600"/>
            <a:ext cx="2667000" cy="1524000"/>
          </a:xfrm>
          <a:prstGeom prst="cloudCallout">
            <a:avLst>
              <a:gd name="adj1" fmla="val 48931"/>
              <a:gd name="adj2" fmla="val 43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It’s GREAT to be the King!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7010400" y="838200"/>
            <a:ext cx="2133600" cy="762000"/>
          </a:xfrm>
          <a:prstGeom prst="wedgeRectCallout">
            <a:avLst>
              <a:gd name="adj1" fmla="val -34971"/>
              <a:gd name="adj2" fmla="val 144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“I am the state”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962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1.  They </a:t>
            </a: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made </a:t>
            </a:r>
            <a:b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 the </a:t>
            </a: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laws, but didn’t follow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5717334" cy="475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6096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Accountable only to GOD.</a:t>
            </a:r>
          </a:p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FF0000"/>
                </a:solidFill>
                <a:latin typeface="Arial"/>
              </a:rPr>
              <a:t>Not </a:t>
            </a: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the people!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949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0" dirty="0" smtClean="0">
                <a:solidFill>
                  <a:srgbClr val="959380"/>
                </a:solidFill>
                <a:latin typeface="Arial"/>
              </a:rPr>
              <a:t>2. They </a:t>
            </a:r>
            <a:r>
              <a:rPr lang="en-US" sz="4800" kern="0" dirty="0" smtClean="0">
                <a:solidFill>
                  <a:srgbClr val="959380"/>
                </a:solidFill>
                <a:latin typeface="Arial"/>
              </a:rPr>
              <a:t>Ruled by “</a:t>
            </a:r>
            <a:r>
              <a:rPr lang="en-US" sz="4800" kern="0" dirty="0" smtClean="0">
                <a:solidFill>
                  <a:srgbClr val="C00000"/>
                </a:solidFill>
                <a:latin typeface="Arial"/>
              </a:rPr>
              <a:t>Divine </a:t>
            </a:r>
            <a:r>
              <a:rPr lang="en-US" sz="4800" kern="0" dirty="0" smtClean="0">
                <a:solidFill>
                  <a:srgbClr val="C00000"/>
                </a:solidFill>
                <a:latin typeface="Arial"/>
              </a:rPr>
              <a:t>Right</a:t>
            </a:r>
            <a:r>
              <a:rPr lang="en-US" sz="4800" kern="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”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12192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sz="2800" b="1" kern="0" dirty="0">
                <a:solidFill>
                  <a:srgbClr val="959380">
                    <a:lumMod val="20000"/>
                    <a:lumOff val="80000"/>
                  </a:srgbClr>
                </a:solidFill>
                <a:latin typeface="Arial"/>
              </a:rPr>
              <a:t> </a:t>
            </a:r>
            <a:r>
              <a:rPr lang="en-US" sz="2800" b="1" kern="0" dirty="0" smtClean="0">
                <a:solidFill>
                  <a:srgbClr val="959380">
                    <a:lumMod val="20000"/>
                    <a:lumOff val="80000"/>
                  </a:srgbClr>
                </a:solidFill>
                <a:latin typeface="Arial"/>
              </a:rPr>
              <a:t> </a:t>
            </a:r>
            <a:r>
              <a:rPr lang="en-US" sz="2800" b="1" kern="0" dirty="0" smtClean="0">
                <a:solidFill>
                  <a:srgbClr val="959380">
                    <a:lumMod val="20000"/>
                    <a:lumOff val="80000"/>
                  </a:srgbClr>
                </a:solidFill>
                <a:latin typeface="Arial"/>
              </a:rPr>
              <a:t> They </a:t>
            </a:r>
            <a:r>
              <a:rPr lang="en-US" sz="2800" b="1" kern="0" dirty="0" smtClean="0">
                <a:solidFill>
                  <a:srgbClr val="959380">
                    <a:lumMod val="20000"/>
                    <a:lumOff val="80000"/>
                  </a:srgbClr>
                </a:solidFill>
                <a:latin typeface="Arial"/>
              </a:rPr>
              <a:t>believed that they derived their </a:t>
            </a:r>
            <a:r>
              <a:rPr lang="en-US" sz="2800" b="1" u="sng" kern="0" dirty="0" smtClean="0">
                <a:solidFill>
                  <a:srgbClr val="FF0000"/>
                </a:solidFill>
                <a:latin typeface="Arial"/>
              </a:rPr>
              <a:t>right to rule directly from GOD.</a:t>
            </a: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3. Accumulated </a:t>
            </a:r>
            <a:r>
              <a:rPr lang="en-US" sz="3200" dirty="0">
                <a:solidFill>
                  <a:srgbClr val="FFFFFF"/>
                </a:solidFill>
              </a:rPr>
              <a:t>Vast Sums of Wealth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65437"/>
            <a:ext cx="5334000" cy="3992563"/>
          </a:xfrm>
          <a:noFill/>
          <a:ln/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1" y="2819400"/>
            <a:ext cx="3810000" cy="4038600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304800" y="762000"/>
            <a:ext cx="8610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By </a:t>
            </a:r>
            <a:r>
              <a:rPr lang="en-US" sz="2800" dirty="0" smtClean="0">
                <a:solidFill>
                  <a:srgbClr val="FF0000"/>
                </a:solidFill>
              </a:rPr>
              <a:t>seizing new territories </a:t>
            </a:r>
            <a:r>
              <a:rPr lang="en-US" sz="2800" dirty="0" smtClean="0">
                <a:solidFill>
                  <a:srgbClr val="FFFFFF"/>
                </a:solidFill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</a:rPr>
              <a:t>New World </a:t>
            </a:r>
            <a:r>
              <a:rPr lang="en-US" sz="2800" dirty="0" smtClean="0">
                <a:solidFill>
                  <a:srgbClr val="FFFFFF"/>
                </a:solidFill>
              </a:rPr>
              <a:t>and the </a:t>
            </a:r>
            <a:r>
              <a:rPr lang="en-US" sz="2800" dirty="0" smtClean="0">
                <a:solidFill>
                  <a:srgbClr val="FF0000"/>
                </a:solidFill>
              </a:rPr>
              <a:t>Far East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Expanding trade </a:t>
            </a:r>
            <a:r>
              <a:rPr lang="en-US" sz="2800" dirty="0" smtClean="0">
                <a:solidFill>
                  <a:srgbClr val="FFFFFF"/>
                </a:solidFill>
              </a:rPr>
              <a:t>overseas and within Europe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Taxing</a:t>
            </a:r>
            <a:r>
              <a:rPr lang="en-US" sz="2800" dirty="0" smtClean="0">
                <a:solidFill>
                  <a:srgbClr val="FFFFFF"/>
                </a:solidFill>
              </a:rPr>
              <a:t> the growing wealth of their people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Absolute Monarchs</a:t>
            </a:r>
            <a:endParaRPr lang="en-US" sz="4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7848600" cy="4144963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Reigned over most European countries by 1700, except for England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21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54&quot;&gt;&lt;object type=&quot;3&quot; unique_id=&quot;10055&quot;&gt;&lt;property id=&quot;20148&quot; value=&quot;5&quot;/&gt;&lt;property id=&quot;20300&quot; value=&quot;Slide 1 - &amp;quot;The Rise of Absolute Monarchies&amp;#x0D;&amp;#x0A;(1400’s-1700’s)&amp;quot;&quot;/&gt;&lt;property id=&quot;20307&quot; value=&quot;305&quot;/&gt;&lt;/object&gt;&lt;object type=&quot;3&quot; unique_id=&quot;10056&quot;&gt;&lt;property id=&quot;20148&quot; value=&quot;5&quot;/&gt;&lt;property id=&quot;20300&quot; value=&quot;Slide 2&quot;/&gt;&lt;property id=&quot;20307&quot; value=&quot;306&quot;/&gt;&lt;/object&gt;&lt;object type=&quot;3&quot; unique_id=&quot;10057&quot;&gt;&lt;property id=&quot;20148&quot; value=&quot;5&quot;/&gt;&lt;property id=&quot;20300&quot; value=&quot;Slide 3 - &amp;quot;Characteristics of Absolute Monarchs&amp;quot;&quot;/&gt;&lt;property id=&quot;20307&quot; value=&quot;307&quot;/&gt;&lt;/object&gt;&lt;object type=&quot;3&quot; unique_id=&quot;10058&quot;&gt;&lt;property id=&quot;20148&quot; value=&quot;5&quot;/&gt;&lt;property id=&quot;20300&quot; value=&quot;Slide 4&quot;/&gt;&lt;property id=&quot;20307&quot; value=&quot;308&quot;/&gt;&lt;/object&gt;&lt;object type=&quot;3&quot; unique_id=&quot;10151&quot;&gt;&lt;property id=&quot;20148&quot; value=&quot;5&quot;/&gt;&lt;property id=&quot;20300&quot; value=&quot;Slide 5 - &amp;quot;Accumulated Vast Sums of Wealth&amp;quot;&quot;/&gt;&lt;property id=&quot;20307&quot; value=&quot;312&quot;/&gt;&lt;/object&gt;&lt;object type=&quot;3&quot; unique_id=&quot;10152&quot;&gt;&lt;property id=&quot;20148&quot; value=&quot;5&quot;/&gt;&lt;property id=&quot;20300&quot; value=&quot;Slide 6&quot;/&gt;&lt;property id=&quot;20307&quot; value=&quot;313&quot;/&gt;&lt;/object&gt;&lt;object type=&quot;3&quot; unique_id=&quot;10153&quot;&gt;&lt;property id=&quot;20148&quot; value=&quot;5&quot;/&gt;&lt;property id=&quot;20300&quot; value=&quot;Slide 7 - &amp;quot;They used these armies to wage war &amp;#x0D;&amp;#x0A;against each other of course!&amp;quot;&quot;/&gt;&lt;property id=&quot;20307&quot; value=&quot;314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2004:Templates:Presentations:Designs:Justice</Template>
  <TotalTime>1602</TotalTime>
  <Words>159</Words>
  <Application>Microsoft Office PowerPoint</Application>
  <PresentationFormat>On-screen Show (4:3)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Copperplate Gothic Light</vt:lpstr>
      <vt:lpstr>Wingdings</vt:lpstr>
      <vt:lpstr>ヒラギノ角ゴ Pro W3</vt:lpstr>
      <vt:lpstr>Justice</vt:lpstr>
      <vt:lpstr>The Rise of the age of absolutism (1400’s-1700’s)</vt:lpstr>
      <vt:lpstr>PowerPoint Presentation</vt:lpstr>
      <vt:lpstr>Characteristics of Absolute Monarchs</vt:lpstr>
      <vt:lpstr>PowerPoint Presentation</vt:lpstr>
      <vt:lpstr>3. Accumulated Vast Sums of Wealth</vt:lpstr>
      <vt:lpstr>Absolute Monarchs</vt:lpstr>
    </vt:vector>
  </TitlesOfParts>
  <Company>SCASD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Absolute Monarchy  (1550-1800)</dc:title>
  <dc:creator>SCASD</dc:creator>
  <cp:lastModifiedBy>User</cp:lastModifiedBy>
  <cp:revision>45</cp:revision>
  <dcterms:created xsi:type="dcterms:W3CDTF">2006-10-16T13:35:49Z</dcterms:created>
  <dcterms:modified xsi:type="dcterms:W3CDTF">2020-02-19T17:21:19Z</dcterms:modified>
</cp:coreProperties>
</file>